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pen Sauce" charset="1" panose="00000500000000000000"/>
      <p:regular r:id="rId20"/>
    </p:embeddedFont>
    <p:embeddedFont>
      <p:font typeface="Open Sauce Bold" charset="1" panose="00000800000000000000"/>
      <p:regular r:id="rId21"/>
    </p:embeddedFont>
    <p:embeddedFont>
      <p:font typeface="Amsterdam Three" charset="1" panose="02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 Id="rId8"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 Id="rId8"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 Id="rId8"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 Id="rId8" Target="https://tech-noorulla-nannu.github.io/BuildOwnApp/" TargetMode="External" Type="http://schemas.openxmlformats.org/officeDocument/2006/relationships/hyperlink"/><Relationship Id="rId9" Target="https://tech-noorulla-nannu.github.io/BuildOwnApp/"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 Id="rId8"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 Id="rId8"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903983" y="2597222"/>
            <a:ext cx="15046343" cy="5019299"/>
          </a:xfrm>
          <a:prstGeom prst="rect">
            <a:avLst/>
          </a:prstGeom>
        </p:spPr>
        <p:txBody>
          <a:bodyPr anchor="t" rtlCol="false" tIns="0" lIns="0" bIns="0" rIns="0">
            <a:spAutoFit/>
          </a:bodyPr>
          <a:lstStyle/>
          <a:p>
            <a:pPr algn="ctr">
              <a:lnSpc>
                <a:spcPts val="9995"/>
              </a:lnSpc>
            </a:pPr>
            <a:r>
              <a:rPr lang="en-US" sz="7139">
                <a:solidFill>
                  <a:srgbClr val="000000"/>
                </a:solidFill>
                <a:latin typeface="Open Sauce"/>
                <a:ea typeface="Open Sauce"/>
                <a:cs typeface="Open Sauce"/>
                <a:sym typeface="Open Sauce"/>
              </a:rPr>
              <a:t>RRN </a:t>
            </a:r>
            <a:r>
              <a:rPr lang="en-US" sz="7139">
                <a:solidFill>
                  <a:srgbClr val="5E17EB"/>
                </a:solidFill>
                <a:latin typeface="Open Sauce"/>
                <a:ea typeface="Open Sauce"/>
                <a:cs typeface="Open Sauce"/>
                <a:sym typeface="Open Sauce"/>
              </a:rPr>
              <a:t>: </a:t>
            </a:r>
            <a:r>
              <a:rPr lang="en-US" b="true" sz="7139">
                <a:solidFill>
                  <a:srgbClr val="BA7756"/>
                </a:solidFill>
                <a:latin typeface="Open Sauce Bold"/>
                <a:ea typeface="Open Sauce Bold"/>
                <a:cs typeface="Open Sauce Bold"/>
                <a:sym typeface="Open Sauce Bold"/>
              </a:rPr>
              <a:t>230282601091</a:t>
            </a:r>
          </a:p>
          <a:p>
            <a:pPr algn="ctr">
              <a:lnSpc>
                <a:spcPts val="9995"/>
              </a:lnSpc>
            </a:pPr>
            <a:r>
              <a:rPr lang="en-US" sz="7139">
                <a:solidFill>
                  <a:srgbClr val="000000"/>
                </a:solidFill>
                <a:latin typeface="Open Sauce"/>
                <a:ea typeface="Open Sauce"/>
                <a:cs typeface="Open Sauce"/>
                <a:sym typeface="Open Sauce"/>
              </a:rPr>
              <a:t>NAME </a:t>
            </a:r>
            <a:r>
              <a:rPr lang="en-US" sz="7139">
                <a:solidFill>
                  <a:srgbClr val="5E17EB"/>
                </a:solidFill>
                <a:latin typeface="Open Sauce"/>
                <a:ea typeface="Open Sauce"/>
                <a:cs typeface="Open Sauce"/>
                <a:sym typeface="Open Sauce"/>
              </a:rPr>
              <a:t>: </a:t>
            </a:r>
            <a:r>
              <a:rPr lang="en-US" b="true" sz="7139">
                <a:solidFill>
                  <a:srgbClr val="BA7756"/>
                </a:solidFill>
                <a:latin typeface="Open Sauce Bold"/>
                <a:ea typeface="Open Sauce Bold"/>
                <a:cs typeface="Open Sauce Bold"/>
                <a:sym typeface="Open Sauce Bold"/>
              </a:rPr>
              <a:t>H.NOORULLA</a:t>
            </a:r>
          </a:p>
          <a:p>
            <a:pPr algn="ctr">
              <a:lnSpc>
                <a:spcPts val="9995"/>
              </a:lnSpc>
            </a:pPr>
            <a:r>
              <a:rPr lang="en-US" sz="7139">
                <a:solidFill>
                  <a:srgbClr val="000000"/>
                </a:solidFill>
                <a:latin typeface="Open Sauce"/>
                <a:ea typeface="Open Sauce"/>
                <a:cs typeface="Open Sauce"/>
                <a:sym typeface="Open Sauce"/>
              </a:rPr>
              <a:t>SUBJECT </a:t>
            </a:r>
            <a:r>
              <a:rPr lang="en-US" sz="7139">
                <a:solidFill>
                  <a:srgbClr val="5E17EB"/>
                </a:solidFill>
                <a:latin typeface="Open Sauce"/>
                <a:ea typeface="Open Sauce"/>
                <a:cs typeface="Open Sauce"/>
                <a:sym typeface="Open Sauce"/>
              </a:rPr>
              <a:t>:  </a:t>
            </a:r>
            <a:r>
              <a:rPr lang="en-US" b="true" sz="7139">
                <a:solidFill>
                  <a:srgbClr val="BA7756"/>
                </a:solidFill>
                <a:latin typeface="Open Sauce Bold"/>
                <a:ea typeface="Open Sauce Bold"/>
                <a:cs typeface="Open Sauce Bold"/>
                <a:sym typeface="Open Sauce Bold"/>
              </a:rPr>
              <a:t>WEB DEVELOPMENT</a:t>
            </a:r>
          </a:p>
          <a:p>
            <a:pPr algn="ctr">
              <a:lnSpc>
                <a:spcPts val="9995"/>
              </a:lnSpc>
            </a:pPr>
            <a:r>
              <a:rPr lang="en-US" sz="7139">
                <a:solidFill>
                  <a:srgbClr val="000000"/>
                </a:solidFill>
                <a:latin typeface="Open Sauce"/>
                <a:ea typeface="Open Sauce"/>
                <a:cs typeface="Open Sauce"/>
                <a:sym typeface="Open Sauce"/>
              </a:rPr>
              <a:t>SUB CODE</a:t>
            </a:r>
            <a:r>
              <a:rPr lang="en-US" b="true" sz="7139">
                <a:solidFill>
                  <a:srgbClr val="BA7756"/>
                </a:solidFill>
                <a:latin typeface="Open Sauce Bold"/>
                <a:ea typeface="Open Sauce Bold"/>
                <a:cs typeface="Open Sauce Bold"/>
                <a:sym typeface="Open Sauce Bold"/>
              </a:rPr>
              <a:t> </a:t>
            </a:r>
            <a:r>
              <a:rPr lang="en-US" sz="7139">
                <a:solidFill>
                  <a:srgbClr val="5E17EB"/>
                </a:solidFill>
                <a:latin typeface="Open Sauce"/>
                <a:ea typeface="Open Sauce"/>
                <a:cs typeface="Open Sauce"/>
                <a:sym typeface="Open Sauce"/>
              </a:rPr>
              <a:t>: </a:t>
            </a:r>
            <a:r>
              <a:rPr lang="en-US" b="true" sz="7139">
                <a:solidFill>
                  <a:srgbClr val="BA7756"/>
                </a:solidFill>
                <a:latin typeface="Open Sauce Bold"/>
                <a:ea typeface="Open Sauce Bold"/>
                <a:cs typeface="Open Sauce Bold"/>
                <a:sym typeface="Open Sauce Bold"/>
              </a:rPr>
              <a:t>CAE7128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877719" y="1647313"/>
            <a:ext cx="12532561" cy="1377949"/>
          </a:xfrm>
          <a:prstGeom prst="rect">
            <a:avLst/>
          </a:prstGeom>
        </p:spPr>
        <p:txBody>
          <a:bodyPr anchor="t" rtlCol="false" tIns="0" lIns="0" bIns="0" rIns="0">
            <a:spAutoFit/>
          </a:bodyPr>
          <a:lstStyle/>
          <a:p>
            <a:pPr algn="ctr">
              <a:lnSpc>
                <a:spcPts val="11200"/>
              </a:lnSpc>
            </a:pPr>
            <a:r>
              <a:rPr lang="en-US" sz="8000" b="true">
                <a:solidFill>
                  <a:srgbClr val="BA7756"/>
                </a:solidFill>
                <a:latin typeface="Open Sauce Bold"/>
                <a:ea typeface="Open Sauce Bold"/>
                <a:cs typeface="Open Sauce Bold"/>
                <a:sym typeface="Open Sauce Bold"/>
              </a:rPr>
              <a:t>PORTFOLIO</a:t>
            </a:r>
          </a:p>
        </p:txBody>
      </p:sp>
      <p:sp>
        <p:nvSpPr>
          <p:cNvPr name="Freeform 10" id="10"/>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743145" y="3066452"/>
            <a:ext cx="628732" cy="640610"/>
          </a:xfrm>
          <a:custGeom>
            <a:avLst/>
            <a:gdLst/>
            <a:ahLst/>
            <a:cxnLst/>
            <a:rect r="r" b="b" t="t" l="l"/>
            <a:pathLst>
              <a:path h="640610" w="628732">
                <a:moveTo>
                  <a:pt x="0" y="0"/>
                </a:moveTo>
                <a:lnTo>
                  <a:pt x="628733" y="0"/>
                </a:lnTo>
                <a:lnTo>
                  <a:pt x="628733" y="640611"/>
                </a:lnTo>
                <a:lnTo>
                  <a:pt x="0" y="640611"/>
                </a:lnTo>
                <a:lnTo>
                  <a:pt x="0" y="0"/>
                </a:lnTo>
                <a:close/>
              </a:path>
            </a:pathLst>
          </a:custGeom>
          <a:blipFill>
            <a:blip r:embed="rId7"/>
            <a:stretch>
              <a:fillRect l="0" t="0" r="0" b="0"/>
            </a:stretch>
          </a:blipFill>
        </p:spPr>
      </p:sp>
      <p:sp>
        <p:nvSpPr>
          <p:cNvPr name="Freeform 12" id="12"/>
          <p:cNvSpPr/>
          <p:nvPr/>
        </p:nvSpPr>
        <p:spPr>
          <a:xfrm flipH="false" flipV="false" rot="0">
            <a:off x="4881414" y="3580488"/>
            <a:ext cx="11417784" cy="4862002"/>
          </a:xfrm>
          <a:custGeom>
            <a:avLst/>
            <a:gdLst/>
            <a:ahLst/>
            <a:cxnLst/>
            <a:rect r="r" b="b" t="t" l="l"/>
            <a:pathLst>
              <a:path h="4862002" w="11417784">
                <a:moveTo>
                  <a:pt x="0" y="0"/>
                </a:moveTo>
                <a:lnTo>
                  <a:pt x="11417784" y="0"/>
                </a:lnTo>
                <a:lnTo>
                  <a:pt x="11417784" y="4862002"/>
                </a:lnTo>
                <a:lnTo>
                  <a:pt x="0" y="4862002"/>
                </a:lnTo>
                <a:lnTo>
                  <a:pt x="0" y="0"/>
                </a:lnTo>
                <a:close/>
              </a:path>
            </a:pathLst>
          </a:custGeom>
          <a:blipFill>
            <a:blip r:embed="rId8"/>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877719" y="1647313"/>
            <a:ext cx="12532561" cy="1377949"/>
          </a:xfrm>
          <a:prstGeom prst="rect">
            <a:avLst/>
          </a:prstGeom>
        </p:spPr>
        <p:txBody>
          <a:bodyPr anchor="t" rtlCol="false" tIns="0" lIns="0" bIns="0" rIns="0">
            <a:spAutoFit/>
          </a:bodyPr>
          <a:lstStyle/>
          <a:p>
            <a:pPr algn="ctr">
              <a:lnSpc>
                <a:spcPts val="11200"/>
              </a:lnSpc>
            </a:pPr>
            <a:r>
              <a:rPr lang="en-US" sz="8000" b="true">
                <a:solidFill>
                  <a:srgbClr val="BA7756"/>
                </a:solidFill>
                <a:latin typeface="Open Sauce Bold"/>
                <a:ea typeface="Open Sauce Bold"/>
                <a:cs typeface="Open Sauce Bold"/>
                <a:sym typeface="Open Sauce Bold"/>
              </a:rPr>
              <a:t>CONTACT</a:t>
            </a:r>
          </a:p>
        </p:txBody>
      </p:sp>
      <p:sp>
        <p:nvSpPr>
          <p:cNvPr name="Freeform 10" id="10"/>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743145" y="3066452"/>
            <a:ext cx="628732" cy="640610"/>
          </a:xfrm>
          <a:custGeom>
            <a:avLst/>
            <a:gdLst/>
            <a:ahLst/>
            <a:cxnLst/>
            <a:rect r="r" b="b" t="t" l="l"/>
            <a:pathLst>
              <a:path h="640610" w="628732">
                <a:moveTo>
                  <a:pt x="0" y="0"/>
                </a:moveTo>
                <a:lnTo>
                  <a:pt x="628733" y="0"/>
                </a:lnTo>
                <a:lnTo>
                  <a:pt x="628733" y="640611"/>
                </a:lnTo>
                <a:lnTo>
                  <a:pt x="0" y="640611"/>
                </a:lnTo>
                <a:lnTo>
                  <a:pt x="0" y="0"/>
                </a:lnTo>
                <a:close/>
              </a:path>
            </a:pathLst>
          </a:custGeom>
          <a:blipFill>
            <a:blip r:embed="rId7"/>
            <a:stretch>
              <a:fillRect l="0" t="0" r="0" b="0"/>
            </a:stretch>
          </a:blipFill>
        </p:spPr>
      </p:sp>
      <p:sp>
        <p:nvSpPr>
          <p:cNvPr name="Freeform 12" id="12"/>
          <p:cNvSpPr/>
          <p:nvPr/>
        </p:nvSpPr>
        <p:spPr>
          <a:xfrm flipH="false" flipV="false" rot="0">
            <a:off x="4644183" y="3386757"/>
            <a:ext cx="11285059" cy="4581361"/>
          </a:xfrm>
          <a:custGeom>
            <a:avLst/>
            <a:gdLst/>
            <a:ahLst/>
            <a:cxnLst/>
            <a:rect r="r" b="b" t="t" l="l"/>
            <a:pathLst>
              <a:path h="4581361" w="11285059">
                <a:moveTo>
                  <a:pt x="0" y="0"/>
                </a:moveTo>
                <a:lnTo>
                  <a:pt x="11285059" y="0"/>
                </a:lnTo>
                <a:lnTo>
                  <a:pt x="11285059" y="4581361"/>
                </a:lnTo>
                <a:lnTo>
                  <a:pt x="0" y="4581361"/>
                </a:lnTo>
                <a:lnTo>
                  <a:pt x="0" y="0"/>
                </a:lnTo>
                <a:close/>
              </a:path>
            </a:pathLst>
          </a:custGeom>
          <a:blipFill>
            <a:blip r:embed="rId8"/>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877719" y="1647313"/>
            <a:ext cx="12532561" cy="1377949"/>
          </a:xfrm>
          <a:prstGeom prst="rect">
            <a:avLst/>
          </a:prstGeom>
        </p:spPr>
        <p:txBody>
          <a:bodyPr anchor="t" rtlCol="false" tIns="0" lIns="0" bIns="0" rIns="0">
            <a:spAutoFit/>
          </a:bodyPr>
          <a:lstStyle/>
          <a:p>
            <a:pPr algn="ctr">
              <a:lnSpc>
                <a:spcPts val="11200"/>
              </a:lnSpc>
            </a:pPr>
            <a:r>
              <a:rPr lang="en-US" sz="8000" b="true">
                <a:solidFill>
                  <a:srgbClr val="BA7756"/>
                </a:solidFill>
                <a:latin typeface="Open Sauce Bold"/>
                <a:ea typeface="Open Sauce Bold"/>
                <a:cs typeface="Open Sauce Bold"/>
                <a:sym typeface="Open Sauce Bold"/>
              </a:rPr>
              <a:t>APK FILE</a:t>
            </a:r>
          </a:p>
        </p:txBody>
      </p:sp>
      <p:sp>
        <p:nvSpPr>
          <p:cNvPr name="Freeform 10" id="10"/>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743145" y="3066452"/>
            <a:ext cx="628732" cy="640610"/>
          </a:xfrm>
          <a:custGeom>
            <a:avLst/>
            <a:gdLst/>
            <a:ahLst/>
            <a:cxnLst/>
            <a:rect r="r" b="b" t="t" l="l"/>
            <a:pathLst>
              <a:path h="640610" w="628732">
                <a:moveTo>
                  <a:pt x="0" y="0"/>
                </a:moveTo>
                <a:lnTo>
                  <a:pt x="628733" y="0"/>
                </a:lnTo>
                <a:lnTo>
                  <a:pt x="628733" y="640611"/>
                </a:lnTo>
                <a:lnTo>
                  <a:pt x="0" y="640611"/>
                </a:lnTo>
                <a:lnTo>
                  <a:pt x="0" y="0"/>
                </a:lnTo>
                <a:close/>
              </a:path>
            </a:pathLst>
          </a:custGeom>
          <a:blipFill>
            <a:blip r:embed="rId7"/>
            <a:stretch>
              <a:fillRect l="0" t="0" r="0" b="0"/>
            </a:stretch>
          </a:blipFill>
        </p:spPr>
      </p:sp>
      <p:sp>
        <p:nvSpPr>
          <p:cNvPr name="Freeform 12" id="12"/>
          <p:cNvSpPr/>
          <p:nvPr/>
        </p:nvSpPr>
        <p:spPr>
          <a:xfrm flipH="false" flipV="false" rot="0">
            <a:off x="4646940" y="3208040"/>
            <a:ext cx="10096467" cy="5679262"/>
          </a:xfrm>
          <a:custGeom>
            <a:avLst/>
            <a:gdLst/>
            <a:ahLst/>
            <a:cxnLst/>
            <a:rect r="r" b="b" t="t" l="l"/>
            <a:pathLst>
              <a:path h="5679262" w="10096467">
                <a:moveTo>
                  <a:pt x="0" y="0"/>
                </a:moveTo>
                <a:lnTo>
                  <a:pt x="10096467" y="0"/>
                </a:lnTo>
                <a:lnTo>
                  <a:pt x="10096467" y="5679263"/>
                </a:lnTo>
                <a:lnTo>
                  <a:pt x="0" y="5679263"/>
                </a:lnTo>
                <a:lnTo>
                  <a:pt x="0" y="0"/>
                </a:lnTo>
                <a:close/>
              </a:path>
            </a:pathLst>
          </a:custGeom>
          <a:blipFill>
            <a:blip r:embed="rId8"/>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877719" y="1647313"/>
            <a:ext cx="12532561" cy="1377949"/>
          </a:xfrm>
          <a:prstGeom prst="rect">
            <a:avLst/>
          </a:prstGeom>
        </p:spPr>
        <p:txBody>
          <a:bodyPr anchor="t" rtlCol="false" tIns="0" lIns="0" bIns="0" rIns="0">
            <a:spAutoFit/>
          </a:bodyPr>
          <a:lstStyle/>
          <a:p>
            <a:pPr algn="ctr">
              <a:lnSpc>
                <a:spcPts val="11200"/>
              </a:lnSpc>
            </a:pPr>
            <a:r>
              <a:rPr lang="en-US" sz="8000" b="true">
                <a:solidFill>
                  <a:srgbClr val="BA7756"/>
                </a:solidFill>
                <a:latin typeface="Open Sauce Bold"/>
                <a:ea typeface="Open Sauce Bold"/>
                <a:cs typeface="Open Sauce Bold"/>
                <a:sym typeface="Open Sauce Bold"/>
              </a:rPr>
              <a:t>LINKS</a:t>
            </a:r>
          </a:p>
        </p:txBody>
      </p:sp>
      <p:sp>
        <p:nvSpPr>
          <p:cNvPr name="Freeform 10" id="10"/>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743145" y="3498958"/>
            <a:ext cx="628732" cy="640610"/>
          </a:xfrm>
          <a:custGeom>
            <a:avLst/>
            <a:gdLst/>
            <a:ahLst/>
            <a:cxnLst/>
            <a:rect r="r" b="b" t="t" l="l"/>
            <a:pathLst>
              <a:path h="640610" w="628732">
                <a:moveTo>
                  <a:pt x="0" y="0"/>
                </a:moveTo>
                <a:lnTo>
                  <a:pt x="628733" y="0"/>
                </a:lnTo>
                <a:lnTo>
                  <a:pt x="628733" y="640610"/>
                </a:lnTo>
                <a:lnTo>
                  <a:pt x="0" y="640610"/>
                </a:lnTo>
                <a:lnTo>
                  <a:pt x="0" y="0"/>
                </a:lnTo>
                <a:close/>
              </a:path>
            </a:pathLst>
          </a:custGeom>
          <a:blipFill>
            <a:blip r:embed="rId7"/>
            <a:stretch>
              <a:fillRect l="0" t="0" r="0" b="0"/>
            </a:stretch>
          </a:blipFill>
        </p:spPr>
      </p:sp>
      <p:sp>
        <p:nvSpPr>
          <p:cNvPr name="TextBox 12" id="12"/>
          <p:cNvSpPr txBox="true"/>
          <p:nvPr/>
        </p:nvSpPr>
        <p:spPr>
          <a:xfrm rot="0">
            <a:off x="2877719" y="4368410"/>
            <a:ext cx="12856781" cy="1464454"/>
          </a:xfrm>
          <a:prstGeom prst="rect">
            <a:avLst/>
          </a:prstGeom>
        </p:spPr>
        <p:txBody>
          <a:bodyPr anchor="t" rtlCol="false" tIns="0" lIns="0" bIns="0" rIns="0">
            <a:spAutoFit/>
          </a:bodyPr>
          <a:lstStyle/>
          <a:p>
            <a:pPr algn="ctr">
              <a:lnSpc>
                <a:spcPts val="5907"/>
              </a:lnSpc>
            </a:pPr>
            <a:r>
              <a:rPr lang="en-US" b="true" sz="4219" u="sng">
                <a:solidFill>
                  <a:srgbClr val="000000"/>
                </a:solidFill>
                <a:latin typeface="Open Sauce Bold"/>
                <a:ea typeface="Open Sauce Bold"/>
                <a:cs typeface="Open Sauce Bold"/>
                <a:sym typeface="Open Sauce Bold"/>
                <a:hlinkClick r:id="rId8" tooltip="https://tech-noorulla-nannu.github.io/BuildOwnApp/"/>
              </a:rPr>
              <a:t>LIVE DEMO - </a:t>
            </a:r>
            <a:r>
              <a:rPr lang="en-US" b="true" sz="4219" u="sng">
                <a:solidFill>
                  <a:srgbClr val="0CC0DF"/>
                </a:solidFill>
                <a:latin typeface="Open Sauce Bold"/>
                <a:ea typeface="Open Sauce Bold"/>
                <a:cs typeface="Open Sauce Bold"/>
                <a:sym typeface="Open Sauce Bold"/>
                <a:hlinkClick r:id="rId9" tooltip="https://tech-noorulla-nannu.github.io/BuildOwnApp/"/>
              </a:rPr>
              <a:t>https://tech-noorulla-nannu.github.io/BuildOwnApp/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3830616">
            <a:off x="6120137" y="2167088"/>
            <a:ext cx="6046526" cy="5634263"/>
          </a:xfrm>
          <a:custGeom>
            <a:avLst/>
            <a:gdLst/>
            <a:ahLst/>
            <a:cxnLst/>
            <a:rect r="r" b="b" t="t" l="l"/>
            <a:pathLst>
              <a:path h="5634263" w="6046526">
                <a:moveTo>
                  <a:pt x="0" y="0"/>
                </a:moveTo>
                <a:lnTo>
                  <a:pt x="6046526" y="0"/>
                </a:lnTo>
                <a:lnTo>
                  <a:pt x="6046526" y="5634263"/>
                </a:lnTo>
                <a:lnTo>
                  <a:pt x="0" y="5634263"/>
                </a:lnTo>
                <a:lnTo>
                  <a:pt x="0" y="0"/>
                </a:lnTo>
                <a:close/>
              </a:path>
            </a:pathLst>
          </a:custGeom>
          <a:blipFill>
            <a:blip r:embed="rId7">
              <a:alphaModFix amt="43000"/>
            </a:blip>
            <a:stretch>
              <a:fillRect l="0" t="0" r="0" b="0"/>
            </a:stretch>
          </a:blipFill>
        </p:spPr>
      </p:sp>
      <p:sp>
        <p:nvSpPr>
          <p:cNvPr name="Freeform 11" id="11"/>
          <p:cNvSpPr/>
          <p:nvPr/>
        </p:nvSpPr>
        <p:spPr>
          <a:xfrm flipH="false" flipV="false" rot="-2769021">
            <a:off x="3742757" y="2792583"/>
            <a:ext cx="5297725" cy="5382263"/>
          </a:xfrm>
          <a:custGeom>
            <a:avLst/>
            <a:gdLst/>
            <a:ahLst/>
            <a:cxnLst/>
            <a:rect r="r" b="b" t="t" l="l"/>
            <a:pathLst>
              <a:path h="5382263" w="5297725">
                <a:moveTo>
                  <a:pt x="0" y="0"/>
                </a:moveTo>
                <a:lnTo>
                  <a:pt x="5297726" y="0"/>
                </a:lnTo>
                <a:lnTo>
                  <a:pt x="5297726" y="5382264"/>
                </a:lnTo>
                <a:lnTo>
                  <a:pt x="0" y="5382264"/>
                </a:lnTo>
                <a:lnTo>
                  <a:pt x="0" y="0"/>
                </a:lnTo>
                <a:close/>
              </a:path>
            </a:pathLst>
          </a:custGeom>
          <a:blipFill>
            <a:blip r:embed="rId8">
              <a:alphaModFix amt="80000"/>
            </a:blip>
            <a:stretch>
              <a:fillRect l="0" t="0" r="0" b="0"/>
            </a:stretch>
          </a:blipFill>
        </p:spPr>
      </p:sp>
      <p:sp>
        <p:nvSpPr>
          <p:cNvPr name="Freeform 12" id="12"/>
          <p:cNvSpPr/>
          <p:nvPr/>
        </p:nvSpPr>
        <p:spPr>
          <a:xfrm flipH="false" flipV="false" rot="8100000">
            <a:off x="8364453" y="2463257"/>
            <a:ext cx="5006883" cy="5086780"/>
          </a:xfrm>
          <a:custGeom>
            <a:avLst/>
            <a:gdLst/>
            <a:ahLst/>
            <a:cxnLst/>
            <a:rect r="r" b="b" t="t" l="l"/>
            <a:pathLst>
              <a:path h="5086780" w="5006883">
                <a:moveTo>
                  <a:pt x="0" y="0"/>
                </a:moveTo>
                <a:lnTo>
                  <a:pt x="5006883" y="0"/>
                </a:lnTo>
                <a:lnTo>
                  <a:pt x="5006883" y="5086780"/>
                </a:lnTo>
                <a:lnTo>
                  <a:pt x="0" y="5086780"/>
                </a:lnTo>
                <a:lnTo>
                  <a:pt x="0" y="0"/>
                </a:lnTo>
                <a:close/>
              </a:path>
            </a:pathLst>
          </a:custGeom>
          <a:blipFill>
            <a:blip r:embed="rId8">
              <a:alphaModFix amt="70000"/>
            </a:blip>
            <a:stretch>
              <a:fillRect l="0" t="0" r="0" b="0"/>
            </a:stretch>
          </a:blipFill>
        </p:spPr>
      </p:sp>
      <p:sp>
        <p:nvSpPr>
          <p:cNvPr name="TextBox 13" id="13"/>
          <p:cNvSpPr txBox="true"/>
          <p:nvPr/>
        </p:nvSpPr>
        <p:spPr>
          <a:xfrm rot="0">
            <a:off x="2204740" y="4154349"/>
            <a:ext cx="13878519" cy="1778277"/>
          </a:xfrm>
          <a:prstGeom prst="rect">
            <a:avLst/>
          </a:prstGeom>
        </p:spPr>
        <p:txBody>
          <a:bodyPr anchor="t" rtlCol="false" tIns="0" lIns="0" bIns="0" rIns="0">
            <a:spAutoFit/>
          </a:bodyPr>
          <a:lstStyle/>
          <a:p>
            <a:pPr algn="ctr">
              <a:lnSpc>
                <a:spcPts val="14522"/>
              </a:lnSpc>
            </a:pPr>
            <a:r>
              <a:rPr lang="en-US" sz="10373">
                <a:solidFill>
                  <a:srgbClr val="BA7756"/>
                </a:solidFill>
                <a:latin typeface="Amsterdam Three"/>
                <a:ea typeface="Amsterdam Three"/>
                <a:cs typeface="Amsterdam Three"/>
                <a:sym typeface="Amsterdam Thre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134048">
            <a:off x="2940167" y="1843727"/>
            <a:ext cx="8123993" cy="3628902"/>
          </a:xfrm>
          <a:prstGeom prst="rect">
            <a:avLst/>
          </a:prstGeom>
        </p:spPr>
        <p:txBody>
          <a:bodyPr anchor="t" rtlCol="false" tIns="0" lIns="0" bIns="0" rIns="0">
            <a:spAutoFit/>
          </a:bodyPr>
          <a:lstStyle/>
          <a:p>
            <a:pPr algn="ctr">
              <a:lnSpc>
                <a:spcPts val="9648"/>
              </a:lnSpc>
            </a:pPr>
            <a:r>
              <a:rPr lang="en-US" sz="6891">
                <a:solidFill>
                  <a:srgbClr val="3D3C3B"/>
                </a:solidFill>
                <a:latin typeface="Amsterdam Three"/>
                <a:ea typeface="Amsterdam Three"/>
                <a:cs typeface="Amsterdam Three"/>
                <a:sym typeface="Amsterdam Three"/>
              </a:rPr>
              <a:t>BUILD</a:t>
            </a:r>
          </a:p>
          <a:p>
            <a:pPr algn="ctr">
              <a:lnSpc>
                <a:spcPts val="9648"/>
              </a:lnSpc>
            </a:pPr>
          </a:p>
          <a:p>
            <a:pPr algn="ctr">
              <a:lnSpc>
                <a:spcPts val="9648"/>
              </a:lnSpc>
            </a:pPr>
            <a:r>
              <a:rPr lang="en-US" sz="6891">
                <a:solidFill>
                  <a:srgbClr val="3D3C3B"/>
                </a:solidFill>
                <a:latin typeface="Amsterdam Three"/>
                <a:ea typeface="Amsterdam Three"/>
                <a:cs typeface="Amsterdam Three"/>
                <a:sym typeface="Amsterdam Three"/>
              </a:rPr>
              <a:t> YOUR</a:t>
            </a:r>
          </a:p>
        </p:txBody>
      </p:sp>
      <p:sp>
        <p:nvSpPr>
          <p:cNvPr name="Freeform 9" id="9"/>
          <p:cNvSpPr/>
          <p:nvPr/>
        </p:nvSpPr>
        <p:spPr>
          <a:xfrm flipH="false" flipV="true" rot="-640907">
            <a:off x="-3290138" y="-210782"/>
            <a:ext cx="10745736" cy="3653550"/>
          </a:xfrm>
          <a:custGeom>
            <a:avLst/>
            <a:gdLst/>
            <a:ahLst/>
            <a:cxnLst/>
            <a:rect r="r" b="b" t="t" l="l"/>
            <a:pathLst>
              <a:path h="3653550" w="10745736">
                <a:moveTo>
                  <a:pt x="0" y="3653551"/>
                </a:moveTo>
                <a:lnTo>
                  <a:pt x="10745737" y="3653551"/>
                </a:lnTo>
                <a:lnTo>
                  <a:pt x="10745737" y="0"/>
                </a:lnTo>
                <a:lnTo>
                  <a:pt x="0" y="0"/>
                </a:lnTo>
                <a:lnTo>
                  <a:pt x="0" y="365355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726739" y="5749717"/>
            <a:ext cx="12532561" cy="2206588"/>
          </a:xfrm>
          <a:prstGeom prst="rect">
            <a:avLst/>
          </a:prstGeom>
        </p:spPr>
        <p:txBody>
          <a:bodyPr anchor="t" rtlCol="false" tIns="0" lIns="0" bIns="0" rIns="0">
            <a:spAutoFit/>
          </a:bodyPr>
          <a:lstStyle/>
          <a:p>
            <a:pPr algn="ctr">
              <a:lnSpc>
                <a:spcPts val="18027"/>
              </a:lnSpc>
            </a:pPr>
            <a:r>
              <a:rPr lang="en-US" b="true" sz="12876">
                <a:solidFill>
                  <a:srgbClr val="BA7756"/>
                </a:solidFill>
                <a:latin typeface="Open Sauce Bold"/>
                <a:ea typeface="Open Sauce Bold"/>
                <a:cs typeface="Open Sauce Bold"/>
                <a:sym typeface="Open Sauce Bold"/>
              </a:rPr>
              <a:t>OWN APP</a:t>
            </a:r>
          </a:p>
        </p:txBody>
      </p:sp>
      <p:sp>
        <p:nvSpPr>
          <p:cNvPr name="TextBox 12" id="12"/>
          <p:cNvSpPr txBox="true"/>
          <p:nvPr/>
        </p:nvSpPr>
        <p:spPr>
          <a:xfrm rot="0">
            <a:off x="10412883" y="7880105"/>
            <a:ext cx="6266281" cy="679450"/>
          </a:xfrm>
          <a:prstGeom prst="rect">
            <a:avLst/>
          </a:prstGeom>
        </p:spPr>
        <p:txBody>
          <a:bodyPr anchor="t" rtlCol="false" tIns="0" lIns="0" bIns="0" rIns="0">
            <a:spAutoFit/>
          </a:bodyPr>
          <a:lstStyle/>
          <a:p>
            <a:pPr algn="ctr">
              <a:lnSpc>
                <a:spcPts val="5599"/>
              </a:lnSpc>
            </a:pPr>
            <a:r>
              <a:rPr lang="en-US" sz="3999">
                <a:solidFill>
                  <a:srgbClr val="3D3C3B"/>
                </a:solidFill>
                <a:latin typeface="Open Sauce"/>
                <a:ea typeface="Open Sauce"/>
                <a:cs typeface="Open Sauce"/>
                <a:sym typeface="Open Sauce"/>
              </a:rPr>
              <a:t>by NOORULLA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192464" y="2568064"/>
            <a:ext cx="6292104" cy="6199118"/>
          </a:xfrm>
          <a:custGeom>
            <a:avLst/>
            <a:gdLst/>
            <a:ahLst/>
            <a:cxnLst/>
            <a:rect r="r" b="b" t="t" l="l"/>
            <a:pathLst>
              <a:path h="6199118" w="6292104">
                <a:moveTo>
                  <a:pt x="0" y="0"/>
                </a:moveTo>
                <a:lnTo>
                  <a:pt x="6292104" y="0"/>
                </a:lnTo>
                <a:lnTo>
                  <a:pt x="6292104" y="6199117"/>
                </a:lnTo>
                <a:lnTo>
                  <a:pt x="0" y="6199117"/>
                </a:lnTo>
                <a:lnTo>
                  <a:pt x="0" y="0"/>
                </a:lnTo>
                <a:close/>
              </a:path>
            </a:pathLst>
          </a:custGeom>
          <a:blipFill>
            <a:blip r:embed="rId7"/>
            <a:stretch>
              <a:fillRect l="0" t="0" r="0" b="0"/>
            </a:stretch>
          </a:blipFill>
        </p:spPr>
      </p:sp>
      <p:grpSp>
        <p:nvGrpSpPr>
          <p:cNvPr name="Group 10" id="10"/>
          <p:cNvGrpSpPr>
            <a:grpSpLocks noChangeAspect="true"/>
          </p:cNvGrpSpPr>
          <p:nvPr/>
        </p:nvGrpSpPr>
        <p:grpSpPr>
          <a:xfrm rot="264858">
            <a:off x="11253320" y="3373975"/>
            <a:ext cx="4170391" cy="4844785"/>
            <a:chOff x="0" y="0"/>
            <a:chExt cx="5466080" cy="6350000"/>
          </a:xfrm>
        </p:grpSpPr>
        <p:sp>
          <p:nvSpPr>
            <p:cNvPr name="Freeform 11" id="11"/>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2" id="12"/>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0" t="-2083" r="0" b="-2083"/>
              </a:stretch>
            </a:blipFill>
          </p:spPr>
        </p:sp>
        <p:sp>
          <p:nvSpPr>
            <p:cNvPr name="Freeform 13" id="13"/>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4" id="14"/>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Freeform 15" id="15"/>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152826">
            <a:off x="14253498" y="3233745"/>
            <a:ext cx="613042" cy="1101872"/>
          </a:xfrm>
          <a:custGeom>
            <a:avLst/>
            <a:gdLst/>
            <a:ahLst/>
            <a:cxnLst/>
            <a:rect r="r" b="b" t="t" l="l"/>
            <a:pathLst>
              <a:path h="1101872" w="613042">
                <a:moveTo>
                  <a:pt x="0" y="0"/>
                </a:moveTo>
                <a:lnTo>
                  <a:pt x="613041" y="0"/>
                </a:lnTo>
                <a:lnTo>
                  <a:pt x="613041" y="1101873"/>
                </a:lnTo>
                <a:lnTo>
                  <a:pt x="0" y="11018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3525633" y="3163517"/>
            <a:ext cx="7203904" cy="3868640"/>
          </a:xfrm>
          <a:prstGeom prst="rect">
            <a:avLst/>
          </a:prstGeom>
        </p:spPr>
        <p:txBody>
          <a:bodyPr anchor="t" rtlCol="false" tIns="0" lIns="0" bIns="0" rIns="0">
            <a:spAutoFit/>
          </a:bodyPr>
          <a:lstStyle/>
          <a:p>
            <a:pPr algn="l">
              <a:lnSpc>
                <a:spcPts val="4376"/>
              </a:lnSpc>
            </a:pPr>
            <a:r>
              <a:rPr lang="en-US" sz="3126">
                <a:solidFill>
                  <a:srgbClr val="3D3C3B"/>
                </a:solidFill>
                <a:latin typeface="Open Sauce"/>
                <a:ea typeface="Open Sauce"/>
                <a:cs typeface="Open Sauce"/>
                <a:sym typeface="Open Sauce"/>
              </a:rPr>
              <a:t>Creating an app involves several stages, from conceptualization to development, and eventually to deployment. Since the app's name is "</a:t>
            </a:r>
            <a:r>
              <a:rPr lang="en-US" sz="3126" b="true">
                <a:solidFill>
                  <a:srgbClr val="000000"/>
                </a:solidFill>
                <a:latin typeface="Open Sauce Bold"/>
                <a:ea typeface="Open Sauce Bold"/>
                <a:cs typeface="Open Sauce Bold"/>
                <a:sym typeface="Open Sauce Bold"/>
              </a:rPr>
              <a:t>Nannu</a:t>
            </a:r>
            <a:r>
              <a:rPr lang="en-US" sz="3126">
                <a:solidFill>
                  <a:srgbClr val="3D3C3B"/>
                </a:solidFill>
                <a:latin typeface="Open Sauce"/>
                <a:ea typeface="Open Sauce"/>
                <a:cs typeface="Open Sauce"/>
                <a:sym typeface="Open Sauce"/>
              </a:rPr>
              <a:t>," we can start by defining what the app will do. AND the APP is one of the</a:t>
            </a:r>
            <a:r>
              <a:rPr lang="en-US" sz="3126" b="true">
                <a:solidFill>
                  <a:srgbClr val="000000"/>
                </a:solidFill>
                <a:latin typeface="Open Sauce Bold"/>
                <a:ea typeface="Open Sauce Bold"/>
                <a:cs typeface="Open Sauce Bold"/>
                <a:sym typeface="Open Sauce Bold"/>
              </a:rPr>
              <a:t> primary purpose</a:t>
            </a:r>
            <a:r>
              <a:rPr lang="en-US" sz="3126">
                <a:solidFill>
                  <a:srgbClr val="3D3C3B"/>
                </a:solidFill>
                <a:latin typeface="Open Sauce"/>
                <a:ea typeface="Open Sauce"/>
                <a:cs typeface="Open Sauce"/>
                <a:sym typeface="Open Sauce"/>
              </a:rPr>
              <a:t>.</a:t>
            </a:r>
          </a:p>
        </p:txBody>
      </p:sp>
      <p:sp>
        <p:nvSpPr>
          <p:cNvPr name="TextBox 18" id="18"/>
          <p:cNvSpPr txBox="true"/>
          <p:nvPr/>
        </p:nvSpPr>
        <p:spPr>
          <a:xfrm rot="0">
            <a:off x="3926183" y="1190114"/>
            <a:ext cx="12532561" cy="1377949"/>
          </a:xfrm>
          <a:prstGeom prst="rect">
            <a:avLst/>
          </a:prstGeom>
        </p:spPr>
        <p:txBody>
          <a:bodyPr anchor="t" rtlCol="false" tIns="0" lIns="0" bIns="0" rIns="0">
            <a:spAutoFit/>
          </a:bodyPr>
          <a:lstStyle/>
          <a:p>
            <a:pPr algn="ctr">
              <a:lnSpc>
                <a:spcPts val="11200"/>
              </a:lnSpc>
            </a:pPr>
            <a:r>
              <a:rPr lang="en-US" sz="8000" b="true">
                <a:solidFill>
                  <a:srgbClr val="BA7756"/>
                </a:solidFill>
                <a:latin typeface="Open Sauce Bold"/>
                <a:ea typeface="Open Sauce Bold"/>
                <a:cs typeface="Open Sauce Bold"/>
                <a:sym typeface="Open Sauce Bold"/>
              </a:rPr>
              <a:t>Nannu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602863" y="1701778"/>
            <a:ext cx="15082274" cy="7503794"/>
          </a:xfrm>
          <a:prstGeom prst="rect">
            <a:avLst/>
          </a:prstGeom>
        </p:spPr>
        <p:txBody>
          <a:bodyPr anchor="t" rtlCol="false" tIns="0" lIns="0" bIns="0" rIns="0">
            <a:spAutoFit/>
          </a:bodyPr>
          <a:lstStyle/>
          <a:p>
            <a:pPr algn="l" marL="474984" indent="-237492" lvl="1">
              <a:lnSpc>
                <a:spcPts val="3080"/>
              </a:lnSpc>
              <a:buAutoNum type="arabicPeriod" startAt="1"/>
            </a:pPr>
            <a:r>
              <a:rPr lang="en-US" b="true" sz="2200">
                <a:solidFill>
                  <a:srgbClr val="000000"/>
                </a:solidFill>
                <a:latin typeface="Open Sauce Bold"/>
                <a:ea typeface="Open Sauce Bold"/>
                <a:cs typeface="Open Sauce Bold"/>
                <a:sym typeface="Open Sauce Bold"/>
              </a:rPr>
              <a:t>User-Centric Design:</a:t>
            </a:r>
          </a:p>
          <a:p>
            <a:pPr algn="l" marL="949969" indent="-316656" lvl="2">
              <a:lnSpc>
                <a:spcPts val="3080"/>
              </a:lnSpc>
              <a:buFont typeface="Arial"/>
              <a:buChar char="⚬"/>
            </a:pPr>
            <a:r>
              <a:rPr lang="en-US" sz="2200">
                <a:solidFill>
                  <a:srgbClr val="3D3C3B"/>
                </a:solidFill>
                <a:latin typeface="Open Sauce"/>
                <a:ea typeface="Open Sauce"/>
                <a:cs typeface="Open Sauce"/>
                <a:sym typeface="Open Sauce"/>
              </a:rPr>
              <a:t>F</a:t>
            </a:r>
            <a:r>
              <a:rPr lang="en-US" sz="2200">
                <a:solidFill>
                  <a:srgbClr val="3D3C3B"/>
                </a:solidFill>
                <a:latin typeface="Open Sauce"/>
                <a:ea typeface="Open Sauce"/>
                <a:cs typeface="Open Sauce"/>
                <a:sym typeface="Open Sauce"/>
              </a:rPr>
              <a:t>ocus on creating an intuitive and engaging user experience.</a:t>
            </a:r>
          </a:p>
          <a:p>
            <a:pPr algn="l" marL="949969" indent="-316656" lvl="2">
              <a:lnSpc>
                <a:spcPts val="3080"/>
              </a:lnSpc>
              <a:buFont typeface="Arial"/>
              <a:buChar char="⚬"/>
            </a:pPr>
            <a:r>
              <a:rPr lang="en-US" sz="2200">
                <a:solidFill>
                  <a:srgbClr val="3D3C3B"/>
                </a:solidFill>
                <a:latin typeface="Open Sauce"/>
                <a:ea typeface="Open Sauce"/>
                <a:cs typeface="Open Sauce"/>
                <a:sym typeface="Open Sauce"/>
              </a:rPr>
              <a:t>Regularly gather and incorporate user feedback to improve the app.</a:t>
            </a:r>
          </a:p>
          <a:p>
            <a:pPr algn="l" marL="474984" indent="-237492" lvl="1">
              <a:lnSpc>
                <a:spcPts val="3080"/>
              </a:lnSpc>
              <a:buAutoNum type="arabicPeriod" startAt="1"/>
            </a:pPr>
            <a:r>
              <a:rPr lang="en-US" b="true" sz="2200">
                <a:solidFill>
                  <a:srgbClr val="000000"/>
                </a:solidFill>
                <a:latin typeface="Open Sauce Bold"/>
                <a:ea typeface="Open Sauce Bold"/>
                <a:cs typeface="Open Sauce Bold"/>
                <a:sym typeface="Open Sauce Bold"/>
              </a:rPr>
              <a:t>Innovative Features:</a:t>
            </a:r>
          </a:p>
          <a:p>
            <a:pPr algn="l" marL="949969" indent="-316656" lvl="2">
              <a:lnSpc>
                <a:spcPts val="3080"/>
              </a:lnSpc>
              <a:buFont typeface="Arial"/>
              <a:buChar char="⚬"/>
            </a:pPr>
            <a:r>
              <a:rPr lang="en-US" sz="2200">
                <a:solidFill>
                  <a:srgbClr val="3D3C3B"/>
                </a:solidFill>
                <a:latin typeface="Open Sauce"/>
                <a:ea typeface="Open Sauce"/>
                <a:cs typeface="Open Sauce"/>
                <a:sym typeface="Open Sauce"/>
              </a:rPr>
              <a:t>Continuously innovate and add new features that enhance productivity and goal management.</a:t>
            </a:r>
          </a:p>
          <a:p>
            <a:pPr algn="l" marL="949969" indent="-316656" lvl="2">
              <a:lnSpc>
                <a:spcPts val="3080"/>
              </a:lnSpc>
              <a:buFont typeface="Arial"/>
              <a:buChar char="⚬"/>
            </a:pPr>
            <a:r>
              <a:rPr lang="en-US" sz="2200">
                <a:solidFill>
                  <a:srgbClr val="3D3C3B"/>
                </a:solidFill>
                <a:latin typeface="Open Sauce"/>
                <a:ea typeface="Open Sauce"/>
                <a:cs typeface="Open Sauce"/>
                <a:sym typeface="Open Sauce"/>
              </a:rPr>
              <a:t>Leverage technology like AI to provide personalized recommendations and insights.</a:t>
            </a:r>
          </a:p>
          <a:p>
            <a:pPr algn="l" marL="474984" indent="-237492" lvl="1">
              <a:lnSpc>
                <a:spcPts val="3080"/>
              </a:lnSpc>
              <a:buAutoNum type="arabicPeriod" startAt="1"/>
            </a:pPr>
            <a:r>
              <a:rPr lang="en-US" b="true" sz="2200">
                <a:solidFill>
                  <a:srgbClr val="000000"/>
                </a:solidFill>
                <a:latin typeface="Open Sauce Bold"/>
                <a:ea typeface="Open Sauce Bold"/>
                <a:cs typeface="Open Sauce Bold"/>
                <a:sym typeface="Open Sauce Bold"/>
              </a:rPr>
              <a:t>Community and Support:</a:t>
            </a:r>
          </a:p>
          <a:p>
            <a:pPr algn="l" marL="949969" indent="-316656" lvl="2">
              <a:lnSpc>
                <a:spcPts val="3080"/>
              </a:lnSpc>
              <a:buFont typeface="Arial"/>
              <a:buChar char="⚬"/>
            </a:pPr>
            <a:r>
              <a:rPr lang="en-US" sz="2200">
                <a:solidFill>
                  <a:srgbClr val="3D3C3B"/>
                </a:solidFill>
                <a:latin typeface="Open Sauce"/>
                <a:ea typeface="Open Sauce"/>
                <a:cs typeface="Open Sauce"/>
                <a:sym typeface="Open Sauce"/>
              </a:rPr>
              <a:t>Build a community around the app where users can share tips and support each other.</a:t>
            </a:r>
          </a:p>
          <a:p>
            <a:pPr algn="l" marL="949969" indent="-316656" lvl="2">
              <a:lnSpc>
                <a:spcPts val="3080"/>
              </a:lnSpc>
              <a:buFont typeface="Arial"/>
              <a:buChar char="⚬"/>
            </a:pPr>
            <a:r>
              <a:rPr lang="en-US" sz="2200">
                <a:solidFill>
                  <a:srgbClr val="3D3C3B"/>
                </a:solidFill>
                <a:latin typeface="Open Sauce"/>
                <a:ea typeface="Open Sauce"/>
                <a:cs typeface="Open Sauce"/>
                <a:sym typeface="Open Sauce"/>
              </a:rPr>
              <a:t>Provide excellent customer support to help users maximize the app’s potential.</a:t>
            </a:r>
          </a:p>
          <a:p>
            <a:pPr algn="l" marL="474984" indent="-237492" lvl="1">
              <a:lnSpc>
                <a:spcPts val="3080"/>
              </a:lnSpc>
              <a:buAutoNum type="arabicPeriod" startAt="1"/>
            </a:pPr>
            <a:r>
              <a:rPr lang="en-US" b="true" sz="2200">
                <a:solidFill>
                  <a:srgbClr val="000000"/>
                </a:solidFill>
                <a:latin typeface="Open Sauce Bold"/>
                <a:ea typeface="Open Sauce Bold"/>
                <a:cs typeface="Open Sauce Bold"/>
                <a:sym typeface="Open Sauce Bold"/>
              </a:rPr>
              <a:t>Continuous Improvement:</a:t>
            </a:r>
          </a:p>
          <a:p>
            <a:pPr algn="l" marL="949969" indent="-316656" lvl="2">
              <a:lnSpc>
                <a:spcPts val="3080"/>
              </a:lnSpc>
              <a:buFont typeface="Arial"/>
              <a:buChar char="⚬"/>
            </a:pPr>
            <a:r>
              <a:rPr lang="en-US" sz="2200">
                <a:solidFill>
                  <a:srgbClr val="3D3C3B"/>
                </a:solidFill>
                <a:latin typeface="Open Sauce"/>
                <a:ea typeface="Open Sauce"/>
                <a:cs typeface="Open Sauce"/>
                <a:sym typeface="Open Sauce"/>
              </a:rPr>
              <a:t>Regularly update the app to fix bugs, improve performance, and add new functionalities.</a:t>
            </a:r>
          </a:p>
          <a:p>
            <a:pPr algn="l" marL="949969" indent="-316656" lvl="2">
              <a:lnSpc>
                <a:spcPts val="3080"/>
              </a:lnSpc>
              <a:buFont typeface="Arial"/>
              <a:buChar char="⚬"/>
            </a:pPr>
            <a:r>
              <a:rPr lang="en-US" sz="2200">
                <a:solidFill>
                  <a:srgbClr val="3D3C3B"/>
                </a:solidFill>
                <a:latin typeface="Open Sauce"/>
                <a:ea typeface="Open Sauce"/>
                <a:cs typeface="Open Sauce"/>
                <a:sym typeface="Open Sauce"/>
              </a:rPr>
              <a:t>Stay ahead of trends in productivity and task management to keep the app relevant and useful.</a:t>
            </a:r>
          </a:p>
          <a:p>
            <a:pPr algn="l" marL="474984" indent="-237492" lvl="1">
              <a:lnSpc>
                <a:spcPts val="3080"/>
              </a:lnSpc>
              <a:buAutoNum type="arabicPeriod" startAt="1"/>
            </a:pPr>
            <a:r>
              <a:rPr lang="en-US" b="true" sz="2200">
                <a:solidFill>
                  <a:srgbClr val="000000"/>
                </a:solidFill>
                <a:latin typeface="Open Sauce Bold"/>
                <a:ea typeface="Open Sauce Bold"/>
                <a:cs typeface="Open Sauce Bold"/>
                <a:sym typeface="Open Sauce Bold"/>
              </a:rPr>
              <a:t>Accessibility:</a:t>
            </a:r>
          </a:p>
          <a:p>
            <a:pPr algn="l" marL="949969" indent="-316656" lvl="2">
              <a:lnSpc>
                <a:spcPts val="3080"/>
              </a:lnSpc>
              <a:buFont typeface="Arial"/>
              <a:buChar char="⚬"/>
            </a:pPr>
            <a:r>
              <a:rPr lang="en-US" sz="2200">
                <a:solidFill>
                  <a:srgbClr val="3D3C3B"/>
                </a:solidFill>
                <a:latin typeface="Open Sauce"/>
                <a:ea typeface="Open Sauce"/>
                <a:cs typeface="Open Sauce"/>
                <a:sym typeface="Open Sauce"/>
              </a:rPr>
              <a:t>Ensure the app is accessible to a wide range of users, including those with disabilities.</a:t>
            </a:r>
          </a:p>
          <a:p>
            <a:pPr algn="l" marL="949969" indent="-316656" lvl="2">
              <a:lnSpc>
                <a:spcPts val="3080"/>
              </a:lnSpc>
              <a:buFont typeface="Arial"/>
              <a:buChar char="⚬"/>
            </a:pPr>
            <a:r>
              <a:rPr lang="en-US" sz="2200">
                <a:solidFill>
                  <a:srgbClr val="3D3C3B"/>
                </a:solidFill>
                <a:latin typeface="Open Sauce"/>
                <a:ea typeface="Open Sauce"/>
                <a:cs typeface="Open Sauce"/>
                <a:sym typeface="Open Sauce"/>
              </a:rPr>
              <a:t>Offer the app on multiple platforms (iOS, Android, Web) to reach a larger audience.</a:t>
            </a:r>
          </a:p>
          <a:p>
            <a:pPr algn="l">
              <a:lnSpc>
                <a:spcPts val="3080"/>
              </a:lnSpc>
            </a:pPr>
            <a:r>
              <a:rPr lang="en-US" sz="2200">
                <a:solidFill>
                  <a:srgbClr val="3D3C3B"/>
                </a:solidFill>
                <a:latin typeface="Open Sauce"/>
                <a:ea typeface="Open Sauce"/>
                <a:cs typeface="Open Sauce"/>
                <a:sym typeface="Open Sauce"/>
              </a:rPr>
              <a:t>By adhering to this vision and continually striving to meet and exceed these objectives, "</a:t>
            </a:r>
            <a:r>
              <a:rPr lang="en-US" sz="2200" b="true">
                <a:solidFill>
                  <a:srgbClr val="000000"/>
                </a:solidFill>
                <a:latin typeface="Open Sauce Bold"/>
                <a:ea typeface="Open Sauce Bold"/>
                <a:cs typeface="Open Sauce Bold"/>
                <a:sym typeface="Open Sauce Bold"/>
              </a:rPr>
              <a:t>Nannu</a:t>
            </a:r>
            <a:r>
              <a:rPr lang="en-US" sz="2200">
                <a:solidFill>
                  <a:srgbClr val="3D3C3B"/>
                </a:solidFill>
                <a:latin typeface="Open Sauce"/>
                <a:ea typeface="Open Sauce"/>
                <a:cs typeface="Open Sauce"/>
                <a:sym typeface="Open Sauce"/>
              </a:rPr>
              <a:t>" can become a leading app in the productivity space, helping users across the globe achieve their highest potential.</a:t>
            </a:r>
          </a:p>
          <a:p>
            <a:pPr algn="l">
              <a:lnSpc>
                <a:spcPts val="2380"/>
              </a:lnSpc>
            </a:pPr>
          </a:p>
          <a:p>
            <a:pPr algn="l">
              <a:lnSpc>
                <a:spcPts val="2380"/>
              </a:lnSpc>
            </a:pPr>
          </a:p>
          <a:p>
            <a:pPr algn="l">
              <a:lnSpc>
                <a:spcPts val="2380"/>
              </a:lnSpc>
            </a:pPr>
          </a:p>
        </p:txBody>
      </p:sp>
      <p:sp>
        <p:nvSpPr>
          <p:cNvPr name="TextBox 11" id="11"/>
          <p:cNvSpPr txBox="true"/>
          <p:nvPr/>
        </p:nvSpPr>
        <p:spPr>
          <a:xfrm rot="0">
            <a:off x="1942598" y="-161925"/>
            <a:ext cx="3651390" cy="1377949"/>
          </a:xfrm>
          <a:prstGeom prst="rect">
            <a:avLst/>
          </a:prstGeom>
        </p:spPr>
        <p:txBody>
          <a:bodyPr anchor="t" rtlCol="false" tIns="0" lIns="0" bIns="0" rIns="0">
            <a:spAutoFit/>
          </a:bodyPr>
          <a:lstStyle/>
          <a:p>
            <a:pPr algn="just">
              <a:lnSpc>
                <a:spcPts val="11200"/>
              </a:lnSpc>
            </a:pPr>
            <a:r>
              <a:rPr lang="en-US" sz="8000" b="true">
                <a:solidFill>
                  <a:srgbClr val="BA7756"/>
                </a:solidFill>
                <a:latin typeface="Open Sauce Bold"/>
                <a:ea typeface="Open Sauce Bold"/>
                <a:cs typeface="Open Sauce Bold"/>
                <a:sym typeface="Open Sauce Bold"/>
              </a:rPr>
              <a:t>Vision</a:t>
            </a:r>
          </a:p>
        </p:txBody>
      </p:sp>
      <p:sp>
        <p:nvSpPr>
          <p:cNvPr name="Freeform 12" id="12"/>
          <p:cNvSpPr/>
          <p:nvPr/>
        </p:nvSpPr>
        <p:spPr>
          <a:xfrm flipH="false" flipV="false" rot="0">
            <a:off x="2855555" y="4539588"/>
            <a:ext cx="1221567" cy="1207825"/>
          </a:xfrm>
          <a:custGeom>
            <a:avLst/>
            <a:gdLst/>
            <a:ahLst/>
            <a:cxnLst/>
            <a:rect r="r" b="b" t="t" l="l"/>
            <a:pathLst>
              <a:path h="1207825" w="1221567">
                <a:moveTo>
                  <a:pt x="0" y="0"/>
                </a:moveTo>
                <a:lnTo>
                  <a:pt x="1221568" y="0"/>
                </a:lnTo>
                <a:lnTo>
                  <a:pt x="1221568" y="1207824"/>
                </a:lnTo>
                <a:lnTo>
                  <a:pt x="0" y="1207824"/>
                </a:lnTo>
                <a:lnTo>
                  <a:pt x="0" y="0"/>
                </a:lnTo>
                <a:close/>
              </a:path>
            </a:pathLst>
          </a:custGeom>
          <a:blipFill>
            <a:blip r:embed="rId7"/>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457712" y="4689511"/>
            <a:ext cx="1188087" cy="1115317"/>
          </a:xfrm>
          <a:custGeom>
            <a:avLst/>
            <a:gdLst/>
            <a:ahLst/>
            <a:cxnLst/>
            <a:rect r="r" b="b" t="t" l="l"/>
            <a:pathLst>
              <a:path h="1115317" w="1188087">
                <a:moveTo>
                  <a:pt x="0" y="0"/>
                </a:moveTo>
                <a:lnTo>
                  <a:pt x="1188087" y="0"/>
                </a:lnTo>
                <a:lnTo>
                  <a:pt x="1188087" y="1115317"/>
                </a:lnTo>
                <a:lnTo>
                  <a:pt x="0" y="1115317"/>
                </a:lnTo>
                <a:lnTo>
                  <a:pt x="0" y="0"/>
                </a:lnTo>
                <a:close/>
              </a:path>
            </a:pathLst>
          </a:custGeom>
          <a:blipFill>
            <a:blip r:embed="rId7"/>
            <a:stretch>
              <a:fillRect l="0" t="0" r="0" b="0"/>
            </a:stretch>
          </a:blipFill>
        </p:spPr>
      </p:sp>
      <p:sp>
        <p:nvSpPr>
          <p:cNvPr name="TextBox 11" id="11"/>
          <p:cNvSpPr txBox="true"/>
          <p:nvPr/>
        </p:nvSpPr>
        <p:spPr>
          <a:xfrm rot="0">
            <a:off x="3379662" y="1711661"/>
            <a:ext cx="4259376" cy="1377949"/>
          </a:xfrm>
          <a:prstGeom prst="rect">
            <a:avLst/>
          </a:prstGeom>
        </p:spPr>
        <p:txBody>
          <a:bodyPr anchor="t" rtlCol="false" tIns="0" lIns="0" bIns="0" rIns="0">
            <a:spAutoFit/>
          </a:bodyPr>
          <a:lstStyle/>
          <a:p>
            <a:pPr algn="just">
              <a:lnSpc>
                <a:spcPts val="11200"/>
              </a:lnSpc>
            </a:pPr>
            <a:r>
              <a:rPr lang="en-US" sz="8000" b="true">
                <a:solidFill>
                  <a:srgbClr val="BA7756"/>
                </a:solidFill>
                <a:latin typeface="Open Sauce Bold"/>
                <a:ea typeface="Open Sauce Bold"/>
                <a:cs typeface="Open Sauce Bold"/>
                <a:sym typeface="Open Sauce Bold"/>
              </a:rPr>
              <a:t>Mission</a:t>
            </a:r>
          </a:p>
        </p:txBody>
      </p:sp>
      <p:sp>
        <p:nvSpPr>
          <p:cNvPr name="TextBox 12" id="12"/>
          <p:cNvSpPr txBox="true"/>
          <p:nvPr/>
        </p:nvSpPr>
        <p:spPr>
          <a:xfrm rot="0">
            <a:off x="8626086" y="3022935"/>
            <a:ext cx="6806359" cy="5857875"/>
          </a:xfrm>
          <a:prstGeom prst="rect">
            <a:avLst/>
          </a:prstGeom>
        </p:spPr>
        <p:txBody>
          <a:bodyPr anchor="t" rtlCol="false" tIns="0" lIns="0" bIns="0" rIns="0">
            <a:spAutoFit/>
          </a:bodyPr>
          <a:lstStyle/>
          <a:p>
            <a:pPr algn="l">
              <a:lnSpc>
                <a:spcPts val="4200"/>
              </a:lnSpc>
            </a:pPr>
            <a:r>
              <a:rPr lang="en-US" sz="3000">
                <a:solidFill>
                  <a:srgbClr val="3D3C3B"/>
                </a:solidFill>
                <a:latin typeface="Open Sauce"/>
                <a:ea typeface="Open Sauce"/>
                <a:cs typeface="Open Sauce"/>
                <a:sym typeface="Open Sauce"/>
              </a:rPr>
              <a:t>"Our mission is to empower creators, professionals, and businesses by providing a versatile and user-friendly portfolio app that showcases their work, achievements, and skills. We aim to facilitate seamless presentation, promote personal branding, and connect users with opportunities through innovative features and an intuitive design."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877719" y="1647313"/>
            <a:ext cx="12532561" cy="1377949"/>
          </a:xfrm>
          <a:prstGeom prst="rect">
            <a:avLst/>
          </a:prstGeom>
        </p:spPr>
        <p:txBody>
          <a:bodyPr anchor="t" rtlCol="false" tIns="0" lIns="0" bIns="0" rIns="0">
            <a:spAutoFit/>
          </a:bodyPr>
          <a:lstStyle/>
          <a:p>
            <a:pPr algn="ctr">
              <a:lnSpc>
                <a:spcPts val="11200"/>
              </a:lnSpc>
            </a:pPr>
            <a:r>
              <a:rPr lang="en-US" sz="8000" b="true">
                <a:solidFill>
                  <a:srgbClr val="BA7756"/>
                </a:solidFill>
                <a:latin typeface="Open Sauce Bold"/>
                <a:ea typeface="Open Sauce Bold"/>
                <a:cs typeface="Open Sauce Bold"/>
                <a:sym typeface="Open Sauce Bold"/>
              </a:rPr>
              <a:t>NAVIGATION MENU</a:t>
            </a:r>
          </a:p>
        </p:txBody>
      </p:sp>
      <p:sp>
        <p:nvSpPr>
          <p:cNvPr name="Freeform 11" id="11"/>
          <p:cNvSpPr/>
          <p:nvPr/>
        </p:nvSpPr>
        <p:spPr>
          <a:xfrm flipH="true" flipV="false" rot="-2855401">
            <a:off x="3594977" y="3743545"/>
            <a:ext cx="1336541" cy="1322655"/>
          </a:xfrm>
          <a:custGeom>
            <a:avLst/>
            <a:gdLst/>
            <a:ahLst/>
            <a:cxnLst/>
            <a:rect r="r" b="b" t="t" l="l"/>
            <a:pathLst>
              <a:path h="1322655" w="1336541">
                <a:moveTo>
                  <a:pt x="1336541" y="0"/>
                </a:moveTo>
                <a:lnTo>
                  <a:pt x="0" y="0"/>
                </a:lnTo>
                <a:lnTo>
                  <a:pt x="0" y="1322655"/>
                </a:lnTo>
                <a:lnTo>
                  <a:pt x="1336541" y="1322655"/>
                </a:lnTo>
                <a:lnTo>
                  <a:pt x="1336541" y="0"/>
                </a:lnTo>
                <a:close/>
              </a:path>
            </a:pathLst>
          </a:custGeom>
          <a:blipFill>
            <a:blip r:embed="rId7"/>
            <a:stretch>
              <a:fillRect l="0" t="0" r="0" b="0"/>
            </a:stretch>
          </a:blipFill>
        </p:spPr>
      </p:sp>
      <p:sp>
        <p:nvSpPr>
          <p:cNvPr name="Freeform 12" id="12"/>
          <p:cNvSpPr/>
          <p:nvPr/>
        </p:nvSpPr>
        <p:spPr>
          <a:xfrm flipH="true" flipV="false" rot="6472721">
            <a:off x="3954040" y="6153051"/>
            <a:ext cx="1336541" cy="1322655"/>
          </a:xfrm>
          <a:custGeom>
            <a:avLst/>
            <a:gdLst/>
            <a:ahLst/>
            <a:cxnLst/>
            <a:rect r="r" b="b" t="t" l="l"/>
            <a:pathLst>
              <a:path h="1322655" w="1336541">
                <a:moveTo>
                  <a:pt x="1336542" y="0"/>
                </a:moveTo>
                <a:lnTo>
                  <a:pt x="0" y="0"/>
                </a:lnTo>
                <a:lnTo>
                  <a:pt x="0" y="1322655"/>
                </a:lnTo>
                <a:lnTo>
                  <a:pt x="1336542" y="1322655"/>
                </a:lnTo>
                <a:lnTo>
                  <a:pt x="1336542" y="0"/>
                </a:lnTo>
                <a:close/>
              </a:path>
            </a:pathLst>
          </a:custGeom>
          <a:blipFill>
            <a:blip r:embed="rId7"/>
            <a:stretch>
              <a:fillRect l="0" t="0" r="0" b="0"/>
            </a:stretch>
          </a:blipFill>
        </p:spPr>
      </p:sp>
      <p:sp>
        <p:nvSpPr>
          <p:cNvPr name="Freeform 13" id="13"/>
          <p:cNvSpPr/>
          <p:nvPr/>
        </p:nvSpPr>
        <p:spPr>
          <a:xfrm flipH="true" flipV="false" rot="-395387">
            <a:off x="7095815" y="7352932"/>
            <a:ext cx="1336541" cy="1322655"/>
          </a:xfrm>
          <a:custGeom>
            <a:avLst/>
            <a:gdLst/>
            <a:ahLst/>
            <a:cxnLst/>
            <a:rect r="r" b="b" t="t" l="l"/>
            <a:pathLst>
              <a:path h="1322655" w="1336541">
                <a:moveTo>
                  <a:pt x="1336541" y="0"/>
                </a:moveTo>
                <a:lnTo>
                  <a:pt x="0" y="0"/>
                </a:lnTo>
                <a:lnTo>
                  <a:pt x="0" y="1322655"/>
                </a:lnTo>
                <a:lnTo>
                  <a:pt x="1336541" y="1322655"/>
                </a:lnTo>
                <a:lnTo>
                  <a:pt x="1336541" y="0"/>
                </a:lnTo>
                <a:close/>
              </a:path>
            </a:pathLst>
          </a:custGeom>
          <a:blipFill>
            <a:blip r:embed="rId7"/>
            <a:stretch>
              <a:fillRect l="0" t="0" r="0" b="0"/>
            </a:stretch>
          </a:blipFill>
        </p:spPr>
      </p:sp>
      <p:sp>
        <p:nvSpPr>
          <p:cNvPr name="TextBox 14" id="14"/>
          <p:cNvSpPr txBox="true"/>
          <p:nvPr/>
        </p:nvSpPr>
        <p:spPr>
          <a:xfrm rot="0">
            <a:off x="3063963" y="4297833"/>
            <a:ext cx="3477705" cy="422275"/>
          </a:xfrm>
          <a:prstGeom prst="rect">
            <a:avLst/>
          </a:prstGeom>
        </p:spPr>
        <p:txBody>
          <a:bodyPr anchor="t" rtlCol="false" tIns="0" lIns="0" bIns="0" rIns="0">
            <a:spAutoFit/>
          </a:bodyPr>
          <a:lstStyle/>
          <a:p>
            <a:pPr algn="r">
              <a:lnSpc>
                <a:spcPts val="3500"/>
              </a:lnSpc>
            </a:pPr>
            <a:r>
              <a:rPr lang="en-US" sz="2500">
                <a:solidFill>
                  <a:srgbClr val="3D3C3B"/>
                </a:solidFill>
                <a:latin typeface="Open Sauce"/>
                <a:ea typeface="Open Sauce"/>
                <a:cs typeface="Open Sauce"/>
                <a:sym typeface="Open Sauce"/>
              </a:rPr>
              <a:t>HOME</a:t>
            </a:r>
          </a:p>
        </p:txBody>
      </p:sp>
      <p:sp>
        <p:nvSpPr>
          <p:cNvPr name="TextBox 15" id="15"/>
          <p:cNvSpPr txBox="true"/>
          <p:nvPr/>
        </p:nvSpPr>
        <p:spPr>
          <a:xfrm rot="0">
            <a:off x="5762419" y="6216085"/>
            <a:ext cx="3134945" cy="422275"/>
          </a:xfrm>
          <a:prstGeom prst="rect">
            <a:avLst/>
          </a:prstGeom>
        </p:spPr>
        <p:txBody>
          <a:bodyPr anchor="t" rtlCol="false" tIns="0" lIns="0" bIns="0" rIns="0">
            <a:spAutoFit/>
          </a:bodyPr>
          <a:lstStyle/>
          <a:p>
            <a:pPr algn="just">
              <a:lnSpc>
                <a:spcPts val="3500"/>
              </a:lnSpc>
            </a:pPr>
            <a:r>
              <a:rPr lang="en-US" sz="2500">
                <a:solidFill>
                  <a:srgbClr val="3D3C3B"/>
                </a:solidFill>
                <a:latin typeface="Open Sauce"/>
                <a:ea typeface="Open Sauce"/>
                <a:cs typeface="Open Sauce"/>
                <a:sym typeface="Open Sauce"/>
              </a:rPr>
              <a:t>ABOUT</a:t>
            </a:r>
          </a:p>
        </p:txBody>
      </p:sp>
      <p:sp>
        <p:nvSpPr>
          <p:cNvPr name="TextBox 16" id="16"/>
          <p:cNvSpPr txBox="true"/>
          <p:nvPr/>
        </p:nvSpPr>
        <p:spPr>
          <a:xfrm rot="0">
            <a:off x="12275335" y="3923183"/>
            <a:ext cx="3134945" cy="422275"/>
          </a:xfrm>
          <a:prstGeom prst="rect">
            <a:avLst/>
          </a:prstGeom>
        </p:spPr>
        <p:txBody>
          <a:bodyPr anchor="t" rtlCol="false" tIns="0" lIns="0" bIns="0" rIns="0">
            <a:spAutoFit/>
          </a:bodyPr>
          <a:lstStyle/>
          <a:p>
            <a:pPr algn="just">
              <a:lnSpc>
                <a:spcPts val="3500"/>
              </a:lnSpc>
            </a:pPr>
            <a:r>
              <a:rPr lang="en-US" sz="2500">
                <a:solidFill>
                  <a:srgbClr val="3D3C3B"/>
                </a:solidFill>
                <a:latin typeface="Open Sauce"/>
                <a:ea typeface="Open Sauce"/>
                <a:cs typeface="Open Sauce"/>
                <a:sym typeface="Open Sauce"/>
              </a:rPr>
              <a:t>PORTFOLIO</a:t>
            </a:r>
          </a:p>
        </p:txBody>
      </p:sp>
      <p:sp>
        <p:nvSpPr>
          <p:cNvPr name="TextBox 17" id="17"/>
          <p:cNvSpPr txBox="true"/>
          <p:nvPr/>
        </p:nvSpPr>
        <p:spPr>
          <a:xfrm rot="0">
            <a:off x="9140390" y="7779310"/>
            <a:ext cx="3134945" cy="422275"/>
          </a:xfrm>
          <a:prstGeom prst="rect">
            <a:avLst/>
          </a:prstGeom>
        </p:spPr>
        <p:txBody>
          <a:bodyPr anchor="t" rtlCol="false" tIns="0" lIns="0" bIns="0" rIns="0">
            <a:spAutoFit/>
          </a:bodyPr>
          <a:lstStyle/>
          <a:p>
            <a:pPr algn="just">
              <a:lnSpc>
                <a:spcPts val="3500"/>
              </a:lnSpc>
            </a:pPr>
            <a:r>
              <a:rPr lang="en-US" sz="2500">
                <a:solidFill>
                  <a:srgbClr val="3D3C3B"/>
                </a:solidFill>
                <a:latin typeface="Open Sauce"/>
                <a:ea typeface="Open Sauce"/>
                <a:cs typeface="Open Sauce"/>
                <a:sym typeface="Open Sauce"/>
              </a:rPr>
              <a:t>SERVICES</a:t>
            </a:r>
          </a:p>
        </p:txBody>
      </p:sp>
      <p:sp>
        <p:nvSpPr>
          <p:cNvPr name="TextBox 18" id="18"/>
          <p:cNvSpPr txBox="true"/>
          <p:nvPr/>
        </p:nvSpPr>
        <p:spPr>
          <a:xfrm rot="0">
            <a:off x="10857271" y="5587402"/>
            <a:ext cx="3134945" cy="422275"/>
          </a:xfrm>
          <a:prstGeom prst="rect">
            <a:avLst/>
          </a:prstGeom>
        </p:spPr>
        <p:txBody>
          <a:bodyPr anchor="t" rtlCol="false" tIns="0" lIns="0" bIns="0" rIns="0">
            <a:spAutoFit/>
          </a:bodyPr>
          <a:lstStyle/>
          <a:p>
            <a:pPr algn="just">
              <a:lnSpc>
                <a:spcPts val="3500"/>
              </a:lnSpc>
            </a:pPr>
            <a:r>
              <a:rPr lang="en-US" sz="2500">
                <a:solidFill>
                  <a:srgbClr val="3D3C3B"/>
                </a:solidFill>
                <a:latin typeface="Open Sauce"/>
                <a:ea typeface="Open Sauce"/>
                <a:cs typeface="Open Sauce"/>
                <a:sym typeface="Open Sauce"/>
              </a:rPr>
              <a:t>CONTACT</a:t>
            </a:r>
          </a:p>
        </p:txBody>
      </p:sp>
      <p:sp>
        <p:nvSpPr>
          <p:cNvPr name="Freeform 19" id="19"/>
          <p:cNvSpPr/>
          <p:nvPr/>
        </p:nvSpPr>
        <p:spPr>
          <a:xfrm flipH="true" flipV="false" rot="6472721">
            <a:off x="10343016" y="3643144"/>
            <a:ext cx="1336541" cy="1322655"/>
          </a:xfrm>
          <a:custGeom>
            <a:avLst/>
            <a:gdLst/>
            <a:ahLst/>
            <a:cxnLst/>
            <a:rect r="r" b="b" t="t" l="l"/>
            <a:pathLst>
              <a:path h="1322655" w="1336541">
                <a:moveTo>
                  <a:pt x="1336541" y="0"/>
                </a:moveTo>
                <a:lnTo>
                  <a:pt x="0" y="0"/>
                </a:lnTo>
                <a:lnTo>
                  <a:pt x="0" y="1322655"/>
                </a:lnTo>
                <a:lnTo>
                  <a:pt x="1336541" y="1322655"/>
                </a:lnTo>
                <a:lnTo>
                  <a:pt x="1336541" y="0"/>
                </a:lnTo>
                <a:close/>
              </a:path>
            </a:pathLst>
          </a:custGeom>
          <a:blipFill>
            <a:blip r:embed="rId7"/>
            <a:stretch>
              <a:fillRect l="0" t="0" r="0" b="0"/>
            </a:stretch>
          </a:blipFill>
        </p:spPr>
      </p:sp>
      <p:sp>
        <p:nvSpPr>
          <p:cNvPr name="Freeform 20" id="20"/>
          <p:cNvSpPr/>
          <p:nvPr/>
        </p:nvSpPr>
        <p:spPr>
          <a:xfrm flipH="true" flipV="false" rot="6472721">
            <a:off x="14432593" y="1550948"/>
            <a:ext cx="1336541" cy="1322655"/>
          </a:xfrm>
          <a:custGeom>
            <a:avLst/>
            <a:gdLst/>
            <a:ahLst/>
            <a:cxnLst/>
            <a:rect r="r" b="b" t="t" l="l"/>
            <a:pathLst>
              <a:path h="1322655" w="1336541">
                <a:moveTo>
                  <a:pt x="1336541" y="0"/>
                </a:moveTo>
                <a:lnTo>
                  <a:pt x="0" y="0"/>
                </a:lnTo>
                <a:lnTo>
                  <a:pt x="0" y="1322656"/>
                </a:lnTo>
                <a:lnTo>
                  <a:pt x="1336541" y="1322656"/>
                </a:lnTo>
                <a:lnTo>
                  <a:pt x="1336541" y="0"/>
                </a:lnTo>
                <a:close/>
              </a:path>
            </a:pathLst>
          </a:custGeom>
          <a:blipFill>
            <a:blip r:embed="rId7"/>
            <a:stretch>
              <a:fillRect l="0" t="0" r="0" b="0"/>
            </a:stretch>
          </a:blipFill>
        </p:spPr>
      </p:sp>
      <p:sp>
        <p:nvSpPr>
          <p:cNvPr name="Freeform 21" id="21"/>
          <p:cNvSpPr/>
          <p:nvPr/>
        </p:nvSpPr>
        <p:spPr>
          <a:xfrm flipH="true" flipV="false" rot="6472721">
            <a:off x="8948442" y="5198894"/>
            <a:ext cx="1336541" cy="1322655"/>
          </a:xfrm>
          <a:custGeom>
            <a:avLst/>
            <a:gdLst/>
            <a:ahLst/>
            <a:cxnLst/>
            <a:rect r="r" b="b" t="t" l="l"/>
            <a:pathLst>
              <a:path h="1322655" w="1336541">
                <a:moveTo>
                  <a:pt x="1336541" y="0"/>
                </a:moveTo>
                <a:lnTo>
                  <a:pt x="0" y="0"/>
                </a:lnTo>
                <a:lnTo>
                  <a:pt x="0" y="1322655"/>
                </a:lnTo>
                <a:lnTo>
                  <a:pt x="1336541" y="1322655"/>
                </a:lnTo>
                <a:lnTo>
                  <a:pt x="1336541"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877719" y="1647313"/>
            <a:ext cx="12532561" cy="1377949"/>
          </a:xfrm>
          <a:prstGeom prst="rect">
            <a:avLst/>
          </a:prstGeom>
        </p:spPr>
        <p:txBody>
          <a:bodyPr anchor="t" rtlCol="false" tIns="0" lIns="0" bIns="0" rIns="0">
            <a:spAutoFit/>
          </a:bodyPr>
          <a:lstStyle/>
          <a:p>
            <a:pPr algn="ctr">
              <a:lnSpc>
                <a:spcPts val="11200"/>
              </a:lnSpc>
            </a:pPr>
            <a:r>
              <a:rPr lang="en-US" sz="8000" b="true">
                <a:solidFill>
                  <a:srgbClr val="BA7756"/>
                </a:solidFill>
                <a:latin typeface="Open Sauce Bold"/>
                <a:ea typeface="Open Sauce Bold"/>
                <a:cs typeface="Open Sauce Bold"/>
                <a:sym typeface="Open Sauce Bold"/>
              </a:rPr>
              <a:t>HOME</a:t>
            </a:r>
          </a:p>
        </p:txBody>
      </p:sp>
      <p:sp>
        <p:nvSpPr>
          <p:cNvPr name="Freeform 10" id="10"/>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743145" y="3066452"/>
            <a:ext cx="628732" cy="640610"/>
          </a:xfrm>
          <a:custGeom>
            <a:avLst/>
            <a:gdLst/>
            <a:ahLst/>
            <a:cxnLst/>
            <a:rect r="r" b="b" t="t" l="l"/>
            <a:pathLst>
              <a:path h="640610" w="628732">
                <a:moveTo>
                  <a:pt x="0" y="0"/>
                </a:moveTo>
                <a:lnTo>
                  <a:pt x="628733" y="0"/>
                </a:lnTo>
                <a:lnTo>
                  <a:pt x="628733" y="640611"/>
                </a:lnTo>
                <a:lnTo>
                  <a:pt x="0" y="640611"/>
                </a:lnTo>
                <a:lnTo>
                  <a:pt x="0" y="0"/>
                </a:lnTo>
                <a:close/>
              </a:path>
            </a:pathLst>
          </a:custGeom>
          <a:blipFill>
            <a:blip r:embed="rId7"/>
            <a:stretch>
              <a:fillRect l="0" t="0" r="0" b="0"/>
            </a:stretch>
          </a:blipFill>
        </p:spPr>
      </p:sp>
      <p:sp>
        <p:nvSpPr>
          <p:cNvPr name="Freeform 12" id="12"/>
          <p:cNvSpPr/>
          <p:nvPr/>
        </p:nvSpPr>
        <p:spPr>
          <a:xfrm flipH="false" flipV="false" rot="0">
            <a:off x="4988598" y="3386757"/>
            <a:ext cx="10895700" cy="5428496"/>
          </a:xfrm>
          <a:custGeom>
            <a:avLst/>
            <a:gdLst/>
            <a:ahLst/>
            <a:cxnLst/>
            <a:rect r="r" b="b" t="t" l="l"/>
            <a:pathLst>
              <a:path h="5428496" w="10895700">
                <a:moveTo>
                  <a:pt x="0" y="0"/>
                </a:moveTo>
                <a:lnTo>
                  <a:pt x="10895700" y="0"/>
                </a:lnTo>
                <a:lnTo>
                  <a:pt x="10895700" y="5428497"/>
                </a:lnTo>
                <a:lnTo>
                  <a:pt x="0" y="5428497"/>
                </a:lnTo>
                <a:lnTo>
                  <a:pt x="0" y="0"/>
                </a:lnTo>
                <a:close/>
              </a:path>
            </a:pathLst>
          </a:custGeom>
          <a:blipFill>
            <a:blip r:embed="rId8"/>
            <a:stretch>
              <a:fillRect l="-2807" t="0" r="-2807"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877719" y="1647313"/>
            <a:ext cx="12532561" cy="1377949"/>
          </a:xfrm>
          <a:prstGeom prst="rect">
            <a:avLst/>
          </a:prstGeom>
        </p:spPr>
        <p:txBody>
          <a:bodyPr anchor="t" rtlCol="false" tIns="0" lIns="0" bIns="0" rIns="0">
            <a:spAutoFit/>
          </a:bodyPr>
          <a:lstStyle/>
          <a:p>
            <a:pPr algn="ctr">
              <a:lnSpc>
                <a:spcPts val="11200"/>
              </a:lnSpc>
            </a:pPr>
            <a:r>
              <a:rPr lang="en-US" sz="8000" b="true">
                <a:solidFill>
                  <a:srgbClr val="BA7756"/>
                </a:solidFill>
                <a:latin typeface="Open Sauce Bold"/>
                <a:ea typeface="Open Sauce Bold"/>
                <a:cs typeface="Open Sauce Bold"/>
                <a:sym typeface="Open Sauce Bold"/>
              </a:rPr>
              <a:t>ABOUT</a:t>
            </a:r>
          </a:p>
        </p:txBody>
      </p:sp>
      <p:sp>
        <p:nvSpPr>
          <p:cNvPr name="Freeform 10" id="10"/>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743145" y="3066452"/>
            <a:ext cx="628732" cy="640610"/>
          </a:xfrm>
          <a:custGeom>
            <a:avLst/>
            <a:gdLst/>
            <a:ahLst/>
            <a:cxnLst/>
            <a:rect r="r" b="b" t="t" l="l"/>
            <a:pathLst>
              <a:path h="640610" w="628732">
                <a:moveTo>
                  <a:pt x="0" y="0"/>
                </a:moveTo>
                <a:lnTo>
                  <a:pt x="628733" y="0"/>
                </a:lnTo>
                <a:lnTo>
                  <a:pt x="628733" y="640611"/>
                </a:lnTo>
                <a:lnTo>
                  <a:pt x="0" y="640611"/>
                </a:lnTo>
                <a:lnTo>
                  <a:pt x="0" y="0"/>
                </a:lnTo>
                <a:close/>
              </a:path>
            </a:pathLst>
          </a:custGeom>
          <a:blipFill>
            <a:blip r:embed="rId7"/>
            <a:stretch>
              <a:fillRect l="0" t="0" r="0" b="0"/>
            </a:stretch>
          </a:blipFill>
        </p:spPr>
      </p:sp>
      <p:sp>
        <p:nvSpPr>
          <p:cNvPr name="Freeform 12" id="12"/>
          <p:cNvSpPr/>
          <p:nvPr/>
        </p:nvSpPr>
        <p:spPr>
          <a:xfrm flipH="false" flipV="false" rot="0">
            <a:off x="5007788" y="3386757"/>
            <a:ext cx="11257407" cy="5256657"/>
          </a:xfrm>
          <a:custGeom>
            <a:avLst/>
            <a:gdLst/>
            <a:ahLst/>
            <a:cxnLst/>
            <a:rect r="r" b="b" t="t" l="l"/>
            <a:pathLst>
              <a:path h="5256657" w="11257407">
                <a:moveTo>
                  <a:pt x="0" y="0"/>
                </a:moveTo>
                <a:lnTo>
                  <a:pt x="11257407" y="0"/>
                </a:lnTo>
                <a:lnTo>
                  <a:pt x="11257407" y="5256657"/>
                </a:lnTo>
                <a:lnTo>
                  <a:pt x="0" y="5256657"/>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44" t="0" r="-32619" b="0"/>
            </a:stretch>
          </a:blipFill>
        </p:spPr>
      </p:sp>
      <p:grpSp>
        <p:nvGrpSpPr>
          <p:cNvPr name="Group 3" id="3"/>
          <p:cNvGrpSpPr/>
          <p:nvPr/>
        </p:nvGrpSpPr>
        <p:grpSpPr>
          <a:xfrm rot="0">
            <a:off x="1028700" y="1028700"/>
            <a:ext cx="16230600" cy="8229600"/>
            <a:chOff x="0" y="0"/>
            <a:chExt cx="7599513" cy="3853274"/>
          </a:xfrm>
        </p:grpSpPr>
        <p:sp>
          <p:nvSpPr>
            <p:cNvPr name="Freeform 4" id="4"/>
            <p:cNvSpPr/>
            <p:nvPr/>
          </p:nvSpPr>
          <p:spPr>
            <a:xfrm flipH="false" flipV="false" rot="0">
              <a:off x="0" y="0"/>
              <a:ext cx="7599513" cy="3853274"/>
            </a:xfrm>
            <a:custGeom>
              <a:avLst/>
              <a:gdLst/>
              <a:ahLst/>
              <a:cxnLst/>
              <a:rect r="r" b="b" t="t" l="l"/>
              <a:pathLst>
                <a:path h="3853274" w="7599513">
                  <a:moveTo>
                    <a:pt x="20511" y="0"/>
                  </a:moveTo>
                  <a:lnTo>
                    <a:pt x="7579002" y="0"/>
                  </a:lnTo>
                  <a:cubicBezTo>
                    <a:pt x="7584442" y="0"/>
                    <a:pt x="7589659" y="2161"/>
                    <a:pt x="7593505" y="6007"/>
                  </a:cubicBezTo>
                  <a:cubicBezTo>
                    <a:pt x="7597352" y="9854"/>
                    <a:pt x="7599513" y="15071"/>
                    <a:pt x="7599513" y="20511"/>
                  </a:cubicBezTo>
                  <a:lnTo>
                    <a:pt x="7599513" y="3832763"/>
                  </a:lnTo>
                  <a:cubicBezTo>
                    <a:pt x="7599513" y="3838203"/>
                    <a:pt x="7597352" y="3843420"/>
                    <a:pt x="7593505" y="3847267"/>
                  </a:cubicBezTo>
                  <a:cubicBezTo>
                    <a:pt x="7589659" y="3851113"/>
                    <a:pt x="7584442" y="3853274"/>
                    <a:pt x="7579002" y="3853274"/>
                  </a:cubicBezTo>
                  <a:lnTo>
                    <a:pt x="20511" y="3853274"/>
                  </a:lnTo>
                  <a:cubicBezTo>
                    <a:pt x="15071" y="3853274"/>
                    <a:pt x="9854" y="3851113"/>
                    <a:pt x="6007" y="3847267"/>
                  </a:cubicBezTo>
                  <a:cubicBezTo>
                    <a:pt x="2161" y="3843420"/>
                    <a:pt x="0" y="3838203"/>
                    <a:pt x="0" y="3832763"/>
                  </a:cubicBezTo>
                  <a:lnTo>
                    <a:pt x="0" y="20511"/>
                  </a:lnTo>
                  <a:cubicBezTo>
                    <a:pt x="0" y="15071"/>
                    <a:pt x="2161" y="9854"/>
                    <a:pt x="6007" y="6007"/>
                  </a:cubicBezTo>
                  <a:cubicBezTo>
                    <a:pt x="9854" y="2161"/>
                    <a:pt x="15071" y="0"/>
                    <a:pt x="20511" y="0"/>
                  </a:cubicBezTo>
                  <a:close/>
                </a:path>
              </a:pathLst>
            </a:custGeom>
            <a:solidFill>
              <a:srgbClr val="FFFFFF">
                <a:alpha val="86667"/>
              </a:srgbClr>
            </a:solidFill>
          </p:spPr>
        </p:sp>
        <p:sp>
          <p:nvSpPr>
            <p:cNvPr name="TextBox 5" id="5"/>
            <p:cNvSpPr txBox="true"/>
            <p:nvPr/>
          </p:nvSpPr>
          <p:spPr>
            <a:xfrm>
              <a:off x="0" y="-28575"/>
              <a:ext cx="7599513" cy="3881849"/>
            </a:xfrm>
            <a:prstGeom prst="rect">
              <a:avLst/>
            </a:prstGeom>
          </p:spPr>
          <p:txBody>
            <a:bodyPr anchor="ctr" rtlCol="false" tIns="38882" lIns="38882" bIns="38882" rIns="38882"/>
            <a:lstStyle/>
            <a:p>
              <a:pPr algn="ctr">
                <a:lnSpc>
                  <a:spcPts val="1442"/>
                </a:lnSpc>
              </a:pPr>
            </a:p>
          </p:txBody>
        </p:sp>
      </p:grpSp>
      <p:sp>
        <p:nvSpPr>
          <p:cNvPr name="Freeform 6" id="6"/>
          <p:cNvSpPr/>
          <p:nvPr/>
        </p:nvSpPr>
        <p:spPr>
          <a:xfrm flipH="true" flipV="false" rot="0">
            <a:off x="29060" y="6263710"/>
            <a:ext cx="4342817" cy="4759408"/>
          </a:xfrm>
          <a:custGeom>
            <a:avLst/>
            <a:gdLst/>
            <a:ahLst/>
            <a:cxnLst/>
            <a:rect r="r" b="b" t="t" l="l"/>
            <a:pathLst>
              <a:path h="4759408" w="4342817">
                <a:moveTo>
                  <a:pt x="4342818" y="0"/>
                </a:moveTo>
                <a:lnTo>
                  <a:pt x="0" y="0"/>
                </a:lnTo>
                <a:lnTo>
                  <a:pt x="0" y="4759408"/>
                </a:lnTo>
                <a:lnTo>
                  <a:pt x="4342818" y="4759408"/>
                </a:lnTo>
                <a:lnTo>
                  <a:pt x="4342818"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640907">
            <a:off x="-1847235" y="71731"/>
            <a:ext cx="10745736" cy="3653550"/>
          </a:xfrm>
          <a:custGeom>
            <a:avLst/>
            <a:gdLst/>
            <a:ahLst/>
            <a:cxnLst/>
            <a:rect r="r" b="b" t="t" l="l"/>
            <a:pathLst>
              <a:path h="3653550" w="10745736">
                <a:moveTo>
                  <a:pt x="0" y="3653550"/>
                </a:moveTo>
                <a:lnTo>
                  <a:pt x="10745737" y="3653550"/>
                </a:lnTo>
                <a:lnTo>
                  <a:pt x="10745737" y="0"/>
                </a:lnTo>
                <a:lnTo>
                  <a:pt x="0" y="0"/>
                </a:lnTo>
                <a:lnTo>
                  <a:pt x="0" y="36535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10667452">
            <a:off x="9208632" y="7480810"/>
            <a:ext cx="10455825" cy="3554980"/>
          </a:xfrm>
          <a:custGeom>
            <a:avLst/>
            <a:gdLst/>
            <a:ahLst/>
            <a:cxnLst/>
            <a:rect r="r" b="b" t="t" l="l"/>
            <a:pathLst>
              <a:path h="3554980" w="10455825">
                <a:moveTo>
                  <a:pt x="0" y="3554980"/>
                </a:moveTo>
                <a:lnTo>
                  <a:pt x="10455824" y="3554980"/>
                </a:lnTo>
                <a:lnTo>
                  <a:pt x="10455824" y="0"/>
                </a:lnTo>
                <a:lnTo>
                  <a:pt x="0" y="0"/>
                </a:lnTo>
                <a:lnTo>
                  <a:pt x="0" y="3554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877719" y="1647313"/>
            <a:ext cx="12532561" cy="1377949"/>
          </a:xfrm>
          <a:prstGeom prst="rect">
            <a:avLst/>
          </a:prstGeom>
        </p:spPr>
        <p:txBody>
          <a:bodyPr anchor="t" rtlCol="false" tIns="0" lIns="0" bIns="0" rIns="0">
            <a:spAutoFit/>
          </a:bodyPr>
          <a:lstStyle/>
          <a:p>
            <a:pPr algn="ctr">
              <a:lnSpc>
                <a:spcPts val="11200"/>
              </a:lnSpc>
            </a:pPr>
            <a:r>
              <a:rPr lang="en-US" sz="8000" b="true">
                <a:solidFill>
                  <a:srgbClr val="BA7756"/>
                </a:solidFill>
                <a:latin typeface="Open Sauce Bold"/>
                <a:ea typeface="Open Sauce Bold"/>
                <a:cs typeface="Open Sauce Bold"/>
                <a:sym typeface="Open Sauce Bold"/>
              </a:rPr>
              <a:t>SERVICES</a:t>
            </a:r>
          </a:p>
        </p:txBody>
      </p:sp>
      <p:sp>
        <p:nvSpPr>
          <p:cNvPr name="Freeform 10" id="10"/>
          <p:cNvSpPr/>
          <p:nvPr/>
        </p:nvSpPr>
        <p:spPr>
          <a:xfrm flipH="false" flipV="false" rot="0">
            <a:off x="14743407" y="446617"/>
            <a:ext cx="3871514" cy="4242894"/>
          </a:xfrm>
          <a:custGeom>
            <a:avLst/>
            <a:gdLst/>
            <a:ahLst/>
            <a:cxnLst/>
            <a:rect r="r" b="b" t="t" l="l"/>
            <a:pathLst>
              <a:path h="4242894" w="3871514">
                <a:moveTo>
                  <a:pt x="0" y="0"/>
                </a:moveTo>
                <a:lnTo>
                  <a:pt x="3871513" y="0"/>
                </a:lnTo>
                <a:lnTo>
                  <a:pt x="3871513" y="4242894"/>
                </a:lnTo>
                <a:lnTo>
                  <a:pt x="0" y="4242894"/>
                </a:lnTo>
                <a:lnTo>
                  <a:pt x="0" y="0"/>
                </a:lnTo>
                <a:close/>
              </a:path>
            </a:pathLst>
          </a:custGeom>
          <a:blipFill>
            <a:blip r:embed="rId3">
              <a:alphaModFix amt="78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743145" y="3066452"/>
            <a:ext cx="628732" cy="640610"/>
          </a:xfrm>
          <a:custGeom>
            <a:avLst/>
            <a:gdLst/>
            <a:ahLst/>
            <a:cxnLst/>
            <a:rect r="r" b="b" t="t" l="l"/>
            <a:pathLst>
              <a:path h="640610" w="628732">
                <a:moveTo>
                  <a:pt x="0" y="0"/>
                </a:moveTo>
                <a:lnTo>
                  <a:pt x="628733" y="0"/>
                </a:lnTo>
                <a:lnTo>
                  <a:pt x="628733" y="640611"/>
                </a:lnTo>
                <a:lnTo>
                  <a:pt x="0" y="640611"/>
                </a:lnTo>
                <a:lnTo>
                  <a:pt x="0" y="0"/>
                </a:lnTo>
                <a:close/>
              </a:path>
            </a:pathLst>
          </a:custGeom>
          <a:blipFill>
            <a:blip r:embed="rId7"/>
            <a:stretch>
              <a:fillRect l="0" t="0" r="0" b="0"/>
            </a:stretch>
          </a:blipFill>
        </p:spPr>
      </p:sp>
      <p:sp>
        <p:nvSpPr>
          <p:cNvPr name="Freeform 12" id="12"/>
          <p:cNvSpPr/>
          <p:nvPr/>
        </p:nvSpPr>
        <p:spPr>
          <a:xfrm flipH="false" flipV="false" rot="0">
            <a:off x="4958489" y="3386757"/>
            <a:ext cx="11608861" cy="4684268"/>
          </a:xfrm>
          <a:custGeom>
            <a:avLst/>
            <a:gdLst/>
            <a:ahLst/>
            <a:cxnLst/>
            <a:rect r="r" b="b" t="t" l="l"/>
            <a:pathLst>
              <a:path h="4684268" w="11608861">
                <a:moveTo>
                  <a:pt x="0" y="0"/>
                </a:moveTo>
                <a:lnTo>
                  <a:pt x="11608862" y="0"/>
                </a:lnTo>
                <a:lnTo>
                  <a:pt x="11608862" y="4684269"/>
                </a:lnTo>
                <a:lnTo>
                  <a:pt x="0" y="4684269"/>
                </a:lnTo>
                <a:lnTo>
                  <a:pt x="0" y="0"/>
                </a:lnTo>
                <a:close/>
              </a:path>
            </a:pathLst>
          </a:custGeom>
          <a:blipFill>
            <a:blip r:embed="rId8"/>
            <a:stretch>
              <a:fillRect l="0" t="0" r="0" b="-845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DAGNIO47uyo</dc:identifier>
  <dcterms:modified xsi:type="dcterms:W3CDTF">2011-08-01T06:04:30Z</dcterms:modified>
  <cp:revision>1</cp:revision>
  <dc:title>Peach Grey Aesthetic Watercolor Portfolio Presentation</dc:title>
</cp:coreProperties>
</file>